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71" r:id="rId14"/>
    <p:sldId id="272" r:id="rId15"/>
    <p:sldId id="276" r:id="rId16"/>
    <p:sldId id="273" r:id="rId17"/>
    <p:sldId id="277" r:id="rId18"/>
    <p:sldId id="278" r:id="rId19"/>
    <p:sldId id="279" r:id="rId20"/>
    <p:sldId id="280" r:id="rId21"/>
    <p:sldId id="274" r:id="rId22"/>
    <p:sldId id="275" r:id="rId23"/>
    <p:sldId id="281" r:id="rId24"/>
    <p:sldId id="282" r:id="rId25"/>
    <p:sldId id="283" r:id="rId26"/>
    <p:sldId id="284" r:id="rId27"/>
    <p:sldId id="285" r:id="rId28"/>
    <p:sldId id="287" r:id="rId29"/>
    <p:sldId id="288" r:id="rId30"/>
    <p:sldId id="289" r:id="rId31"/>
    <p:sldId id="290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293" r:id="rId40"/>
    <p:sldId id="294" r:id="rId41"/>
    <p:sldId id="295" r:id="rId42"/>
    <p:sldId id="296" r:id="rId43"/>
    <p:sldId id="297" r:id="rId44"/>
    <p:sldId id="298" r:id="rId45"/>
    <p:sldId id="267" r:id="rId46"/>
    <p:sldId id="268" r:id="rId47"/>
    <p:sldId id="269" r:id="rId48"/>
    <p:sldId id="310" r:id="rId49"/>
    <p:sldId id="311" r:id="rId50"/>
    <p:sldId id="313" r:id="rId51"/>
    <p:sldId id="312" r:id="rId52"/>
    <p:sldId id="306" r:id="rId53"/>
    <p:sldId id="307" r:id="rId54"/>
    <p:sldId id="309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7655"/>
    <a:srgbClr val="00FFFF"/>
    <a:srgbClr val="D4351A"/>
    <a:srgbClr val="DCC30E"/>
    <a:srgbClr val="9C45A5"/>
    <a:srgbClr val="C13F9C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4" autoAdjust="0"/>
    <p:restoredTop sz="94660"/>
  </p:normalViewPr>
  <p:slideViewPr>
    <p:cSldViewPr snapToGrid="0">
      <p:cViewPr>
        <p:scale>
          <a:sx n="107" d="100"/>
          <a:sy n="107" d="100"/>
        </p:scale>
        <p:origin x="138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вид</a:t>
            </a:r>
            <a:r>
              <a:rPr lang="ru-RU" sz="24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налоговых доходов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30770017375639341"/>
          <c:y val="1.71982436124436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555228838582677E-2"/>
          <c:y val="0.17695071500057116"/>
          <c:w val="0.93726021161417328"/>
          <c:h val="0.76748672690165309"/>
        </c:manualLayout>
      </c:layout>
      <c:bar3DChart>
        <c:barDir val="col"/>
        <c:grouping val="stacked"/>
        <c:varyColors val="0"/>
        <c:ser>
          <c:idx val="2"/>
          <c:order val="0"/>
          <c:tx>
            <c:strRef>
              <c:f>Лист1!$D$1</c:f>
              <c:strCache>
                <c:ptCount val="1"/>
                <c:pt idx="0">
                  <c:v>тыс. рублей</c:v>
                </c:pt>
              </c:strCache>
            </c:strRef>
          </c:tx>
          <c:spPr>
            <a:solidFill>
              <a:srgbClr val="C13F9C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</c:v>
                </c:pt>
                <c:pt idx="1">
                  <c:v>Налог на товары (работы, услуги)</c:v>
                </c:pt>
                <c:pt idx="2">
                  <c:v>Налог на имущество физических лиц</c:v>
                </c:pt>
                <c:pt idx="3">
                  <c:v>Земельный налог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 formatCode="#,##0.00">
                  <c:v>146852.1</c:v>
                </c:pt>
                <c:pt idx="1">
                  <c:v>843.9</c:v>
                </c:pt>
                <c:pt idx="2" formatCode="#,##0.00">
                  <c:v>5234.7</c:v>
                </c:pt>
                <c:pt idx="3" formatCode="#,##0.00">
                  <c:v>115829.5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9E6-4CB4-A4CC-43B0486AB8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32527256"/>
        <c:axId val="532527648"/>
        <c:axId val="0"/>
      </c:bar3DChart>
      <c:catAx>
        <c:axId val="532527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32527648"/>
        <c:crosses val="autoZero"/>
        <c:auto val="1"/>
        <c:lblAlgn val="ctr"/>
        <c:lblOffset val="100"/>
        <c:noMultiLvlLbl val="0"/>
      </c:catAx>
      <c:valAx>
        <c:axId val="532527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32527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4101055673721384"/>
          <c:y val="0.86081702506527469"/>
          <c:w val="0.13636738777584562"/>
          <c:h val="6.00083307703745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рублей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5922854214691637E-2"/>
                  <c:y val="7.36870505162445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08F6-43EB-B6D5-CF98F4CDA1A8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2187645250250767E-2"/>
                  <c:y val="1.22811750860408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08F6-43EB-B6D5-CF98F4CDA1A8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535730885742944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08F6-43EB-B6D5-CF98F4CDA1A8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3735208964440873E-2"/>
                  <c:y val="-2.45623501720815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08F6-43EB-B6D5-CF98F4CDA1A8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2.7470417928881823E-2"/>
                  <c:y val="-2.45623501720815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8F6-43EB-B6D5-CF98F4CDA1A8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3.3809745143239187E-2"/>
                  <c:y val="2.4562350172081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08F6-43EB-B6D5-CF98F4CDA1A8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3.1696636071786806E-2"/>
                  <c:y val="7.36870505162445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8F6-43EB-B6D5-CF98F4CDA1A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вывезен мусор с точек сбора смета с улиц, парков, скверов</c:v>
                </c:pt>
                <c:pt idx="1">
                  <c:v>работы в Муринском парке </c:v>
                </c:pt>
                <c:pt idx="2">
                  <c:v>содержание туалетных кабин в Муринском парке</c:v>
                </c:pt>
                <c:pt idx="3">
                  <c:v>обслуживание дорожных знаков и дорожной разметки</c:v>
                </c:pt>
                <c:pt idx="4">
                  <c:v>содержание территорий и дорог в поселении (общая площадь уборки составляет 369 945 кв.км.)</c:v>
                </c:pt>
                <c:pt idx="5">
                  <c:v>обслуживание уличного освещения и электросетевого хозяйства</c:v>
                </c:pt>
                <c:pt idx="6">
                  <c:v>произведен ямочный ремонт на территории поселения (площадью 2530 кв.м)</c:v>
                </c:pt>
                <c:pt idx="7">
                  <c:v>подсыпан песок и отремонтировано 18 детских площадок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1548883.2</c:v>
                </c:pt>
                <c:pt idx="1">
                  <c:v>6878371.6299999999</c:v>
                </c:pt>
                <c:pt idx="2">
                  <c:v>288000</c:v>
                </c:pt>
                <c:pt idx="3">
                  <c:v>5076242</c:v>
                </c:pt>
                <c:pt idx="4">
                  <c:v>92026063.260000005</c:v>
                </c:pt>
                <c:pt idx="5">
                  <c:v>4397520.4000000004</c:v>
                </c:pt>
                <c:pt idx="6">
                  <c:v>5672710.8899999997</c:v>
                </c:pt>
                <c:pt idx="7">
                  <c:v>2995000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8F6-43EB-B6D5-CF98F4CDA1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1324832"/>
        <c:axId val="181323264"/>
        <c:axId val="0"/>
      </c:bar3DChart>
      <c:catAx>
        <c:axId val="1813248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1323264"/>
        <c:crosses val="autoZero"/>
        <c:auto val="1"/>
        <c:lblAlgn val="ctr"/>
        <c:lblOffset val="100"/>
        <c:noMultiLvlLbl val="0"/>
      </c:catAx>
      <c:valAx>
        <c:axId val="1813232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1324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рублей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акарицидная обработка (от клещей) территории поселения</c:v>
                </c:pt>
                <c:pt idx="1">
                  <c:v>обработка борщевика Сосновского (площадь обработки 24 Га)</c:v>
                </c:pt>
                <c:pt idx="2">
                  <c:v>содержание «Старого Муринского кладбища» </c:v>
                </c:pt>
                <c:pt idx="3">
                  <c:v>прочистка сетей ливневой канализации</c:v>
                </c:pt>
                <c:pt idx="4">
                  <c:v>обслуживание системы видеонаблюдения в поселении</c:v>
                </c:pt>
                <c:pt idx="5">
                  <c:v>очистка Графского пруда</c:v>
                </c:pt>
                <c:pt idx="6">
                  <c:v>украшение поселения к праздничным мероприятиям</c:v>
                </c:pt>
                <c:pt idx="7">
                  <c:v>корректировка проектов «улиц Шувалова и Графская» и Набережная реки Охта»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150030</c:v>
                </c:pt>
                <c:pt idx="1">
                  <c:v>410700</c:v>
                </c:pt>
                <c:pt idx="2">
                  <c:v>210480</c:v>
                </c:pt>
                <c:pt idx="3">
                  <c:v>252631</c:v>
                </c:pt>
                <c:pt idx="4">
                  <c:v>1517952.78</c:v>
                </c:pt>
                <c:pt idx="5">
                  <c:v>560000</c:v>
                </c:pt>
                <c:pt idx="6">
                  <c:v>2670825</c:v>
                </c:pt>
                <c:pt idx="7">
                  <c:v>750000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ECB-4511-893A-EEA624BEE8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1324440"/>
        <c:axId val="181323656"/>
        <c:axId val="0"/>
      </c:bar3DChart>
      <c:catAx>
        <c:axId val="1813244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1323656"/>
        <c:crosses val="autoZero"/>
        <c:auto val="1"/>
        <c:lblAlgn val="ctr"/>
        <c:lblOffset val="100"/>
        <c:noMultiLvlLbl val="0"/>
      </c:catAx>
      <c:valAx>
        <c:axId val="1813236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1324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рублей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первичная паспортизация мостовых сооружение</c:v>
                </c:pt>
                <c:pt idx="1">
                  <c:v>техническая экспертиза многоквартирных домов ул. Оборонная д.32 и по ул. Челябинская д.1 </c:v>
                </c:pt>
                <c:pt idx="2">
                  <c:v>корректировка программы электросбережения</c:v>
                </c:pt>
                <c:pt idx="3">
                  <c:v>снос многоквартирного жилого дома по ул. Челябинская д.1</c:v>
                </c:pt>
                <c:pt idx="4">
                  <c:v>работы по оборудованию муниципальных контейнерных площадок для накопления ТБО</c:v>
                </c:pt>
                <c:pt idx="5">
                  <c:v>ремонт площадки для выгула собак на территории Муринского парка на сумму </c:v>
                </c:pt>
                <c:pt idx="6">
                  <c:v>работы по подготовке проектно-сметной документации на работы по благоустройству пешеходной дорожки от ул. Садовая к ул. Новая д.7 корп.2</c:v>
                </c:pt>
                <c:pt idx="7">
                  <c:v>ремонт, покраска скамеек и урн в Медвежьем стане, на Школьном спуске, в Муринском парке, дер. Лаврики и на Привокзальной площади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631000</c:v>
                </c:pt>
                <c:pt idx="1">
                  <c:v>40000</c:v>
                </c:pt>
                <c:pt idx="2">
                  <c:v>48000</c:v>
                </c:pt>
                <c:pt idx="3">
                  <c:v>4228000</c:v>
                </c:pt>
                <c:pt idx="4">
                  <c:v>4602073</c:v>
                </c:pt>
                <c:pt idx="5">
                  <c:v>498501</c:v>
                </c:pt>
                <c:pt idx="6">
                  <c:v>160000</c:v>
                </c:pt>
                <c:pt idx="7">
                  <c:v>457000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AEA-4953-B5FC-2B84AAD217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90176432"/>
        <c:axId val="590175256"/>
        <c:axId val="0"/>
      </c:bar3DChart>
      <c:catAx>
        <c:axId val="5901764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90175256"/>
        <c:crosses val="autoZero"/>
        <c:auto val="1"/>
        <c:lblAlgn val="ctr"/>
        <c:lblOffset val="100"/>
        <c:noMultiLvlLbl val="0"/>
      </c:catAx>
      <c:valAx>
        <c:axId val="5901752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90176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2400" b="1" i="0" u="sng" strike="noStrike" baseline="0" dirty="0" smtClean="0">
                <a:effectLst/>
              </a:rPr>
              <a:t>По подпрограмме 3:</a:t>
            </a:r>
            <a:r>
              <a:rPr lang="ru-RU" sz="2400" b="1" i="0" u="none" strike="noStrike" baseline="0" dirty="0" smtClean="0">
                <a:effectLst/>
              </a:rPr>
              <a:t> «Борьба с борщевиком Сосновского на территории МО -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410 700</a:t>
            </a:r>
            <a:r>
              <a:rPr lang="ru-RU" sz="24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рублей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D3B-4285-AB89-D3AEDB8797A9}"/>
              </c:ext>
            </c:extLst>
          </c:dPt>
          <c:dPt>
            <c:idx val="1"/>
            <c:bubble3D val="0"/>
            <c:spPr>
              <a:solidFill>
                <a:srgbClr val="F17655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D3B-4285-AB89-D3AEDB8797A9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9D3B-4285-AB89-D3AEDB8797A9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D3B-4285-AB89-D3AEDB8797A9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D3B-4285-AB89-D3AEDB8797A9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D3B-4285-AB89-D3AEDB8797A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обработка химическим способом - применение гербицидов сплошного действия на заросших участках: за счет средств областного бюджета </c:v>
                </c:pt>
                <c:pt idx="1">
                  <c:v>обработка химическим способом за счет средств местного бюджета</c:v>
                </c:pt>
                <c:pt idx="2">
                  <c:v>проведение оценки эффективности проведенных мероприятий после каждой обработки за счет средств местного бюджета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357700</c:v>
                </c:pt>
                <c:pt idx="1">
                  <c:v>34000</c:v>
                </c:pt>
                <c:pt idx="2">
                  <c:v>19000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D3B-4285-AB89-D3AEDB8797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377-4805-ADE4-F8E875CD11E6}"/>
              </c:ext>
            </c:extLst>
          </c:dPt>
          <c:dPt>
            <c:idx val="1"/>
            <c:bubble3D val="0"/>
            <c:spPr>
              <a:solidFill>
                <a:srgbClr val="F17655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377-4805-ADE4-F8E875CD11E6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2377-4805-ADE4-F8E875CD11E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средства федерального бюджета</c:v>
                </c:pt>
                <c:pt idx="1">
                  <c:v>средства областного бюджета</c:v>
                </c:pt>
                <c:pt idx="2">
                  <c:v>средства местного бюджета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133665</c:v>
                </c:pt>
                <c:pt idx="1">
                  <c:v>65835</c:v>
                </c:pt>
                <c:pt idx="2">
                  <c:v>10500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377-4805-ADE4-F8E875CD11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i="0" u="none" strike="noStrike" baseline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работы по благоустройству «Общественной территории вдоль улиц Шувалова и Графская, 1 этап», 25 436 376,00 руб.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F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2B9A-4C7A-947E-7B74FE8650E3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B9A-4C7A-947E-7B74FE8650E3}"/>
              </c:ext>
            </c:extLst>
          </c:dPt>
          <c:dPt>
            <c:idx val="2"/>
            <c:bubble3D val="0"/>
            <c:spPr>
              <a:solidFill>
                <a:srgbClr val="F17655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B9A-4C7A-947E-7B74FE8650E3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2B9A-4C7A-947E-7B74FE8650E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B9A-4C7A-947E-7B74FE8650E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B9A-4C7A-947E-7B74FE8650E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средства федерального бюджета</c:v>
                </c:pt>
                <c:pt idx="1">
                  <c:v>средства областного бюджета</c:v>
                </c:pt>
                <c:pt idx="2">
                  <c:v>средства местного бюджета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4986300</c:v>
                </c:pt>
                <c:pt idx="1">
                  <c:v>11513700</c:v>
                </c:pt>
                <c:pt idx="2">
                  <c:v>8936376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B9A-4C7A-947E-7B74FE8650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dirty="0"/>
              <a:t>Работы по благоустройству общественной территории «Набережная реки Охты» на </a:t>
            </a:r>
            <a:r>
              <a:rPr lang="ru-RU" sz="2400" b="1" dirty="0" smtClean="0"/>
              <a:t>сумму </a:t>
            </a:r>
            <a:r>
              <a:rPr lang="ru-RU" sz="2400" b="1" baseline="0" dirty="0" smtClean="0">
                <a:cs typeface="Aharoni" panose="02010803020104030203" pitchFamily="2" charset="-79"/>
              </a:rPr>
              <a:t>30 986 528,</a:t>
            </a:r>
            <a:r>
              <a:rPr lang="ru-RU" sz="2400" b="1" baseline="0" dirty="0" smtClean="0"/>
              <a:t>00 </a:t>
            </a:r>
            <a:r>
              <a:rPr lang="ru-RU" sz="2400" b="1" dirty="0" smtClean="0"/>
              <a:t>рублей</a:t>
            </a:r>
            <a:r>
              <a:rPr lang="ru-RU" sz="2400" b="1" baseline="0" dirty="0" smtClean="0"/>
              <a:t> </a:t>
            </a:r>
            <a:r>
              <a:rPr lang="ru-RU" sz="2400" b="1" dirty="0" smtClean="0"/>
              <a:t>:</a:t>
            </a:r>
            <a:endParaRPr lang="ru-RU" sz="24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Работы по благоустройству общественной территории «Набережная реки Охты» на сумму: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F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CDC-4BD2-85A7-50C9BDC3A2C2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CDC-4BD2-85A7-50C9BDC3A2C2}"/>
              </c:ext>
            </c:extLst>
          </c:dPt>
          <c:dPt>
            <c:idx val="2"/>
            <c:bubble3D val="0"/>
            <c:spPr>
              <a:solidFill>
                <a:srgbClr val="F17655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CDC-4BD2-85A7-50C9BDC3A2C2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CDC-4BD2-85A7-50C9BDC3A2C2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CDC-4BD2-85A7-50C9BDC3A2C2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CDC-4BD2-85A7-50C9BDC3A2C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средства федерального бюджета</c:v>
                </c:pt>
                <c:pt idx="1">
                  <c:v>средства областного бюджета</c:v>
                </c:pt>
                <c:pt idx="2">
                  <c:v>средства местного бюджета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6044000</c:v>
                </c:pt>
                <c:pt idx="1">
                  <c:v>13956000</c:v>
                </c:pt>
                <c:pt idx="2">
                  <c:v>10986528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CDC-4BD2-85A7-50C9BDC3A2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 smtClean="0">
                <a:solidFill>
                  <a:schemeClr val="tx1"/>
                </a:solidFill>
                <a:effectLst/>
              </a:rPr>
              <a:t>В рамках муниципальной целевой программы «Развитие культуры в муниципальном образовании «</a:t>
            </a:r>
            <a:r>
              <a:rPr lang="ru-RU" sz="2000" dirty="0" err="1" smtClean="0">
                <a:solidFill>
                  <a:schemeClr val="tx1"/>
                </a:solidFill>
                <a:effectLst/>
              </a:rPr>
              <a:t>Муринское</a:t>
            </a:r>
            <a:r>
              <a:rPr lang="ru-RU" sz="2000" dirty="0" smtClean="0">
                <a:solidFill>
                  <a:schemeClr val="tx1"/>
                </a:solidFill>
                <a:effectLst/>
              </a:rPr>
              <a:t> городское поселение» - </a:t>
            </a:r>
            <a:r>
              <a:rPr lang="ru-RU" sz="2000" b="1" i="0" u="sng" strike="noStrike" baseline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4 556 598,94 руб.</a:t>
            </a:r>
            <a:endParaRPr lang="ru-RU" sz="2400" b="1" u="sng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prstClr val="white">
                    <a:lumMod val="65000"/>
                    <a:lumOff val="35000"/>
                  </a:prstClr>
                </a:solidFill>
              </a:defRPr>
            </a:pP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0" i="0" u="none" strike="noStrike" kern="1200" spc="0" baseline="0">
              <a:solidFill>
                <a:prstClr val="white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руб.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Расходы в рамках мероприятия «День Победы»</c:v>
                </c:pt>
                <c:pt idx="1">
                  <c:v>Расходы в рамках мероприятия «Масленица» </c:v>
                </c:pt>
                <c:pt idx="2">
                  <c:v>Расходы в рамках мероприятия «День муниципального образования «Муринское городское поселение»</c:v>
                </c:pt>
                <c:pt idx="3">
                  <c:v>Расходы в рамках мероприятия «День защиты детей» </c:v>
                </c:pt>
                <c:pt idx="4">
                  <c:v>Расходы в рамках мероприятия «Новый год» </c:v>
                </c:pt>
                <c:pt idx="5">
                  <c:v>Закупка подарочной продукции ко Дню снятия блокады </c:v>
                </c:pt>
                <c:pt idx="6">
                  <c:v>Прочие расходы в рамках различных мероприятий </c:v>
                </c:pt>
                <c:pt idx="7">
                  <c:v>Комплектование книжного фонда</c:v>
                </c:pt>
              </c:strCache>
            </c:strRef>
          </c:cat>
          <c:val>
            <c:numRef>
              <c:f>Лист1!$B$2:$B$9</c:f>
              <c:numCache>
                <c:formatCode>#,##0.00</c:formatCode>
                <c:ptCount val="8"/>
                <c:pt idx="0">
                  <c:v>1360121.7</c:v>
                </c:pt>
                <c:pt idx="1">
                  <c:v>509000</c:v>
                </c:pt>
                <c:pt idx="2">
                  <c:v>913580</c:v>
                </c:pt>
                <c:pt idx="3">
                  <c:v>41700</c:v>
                </c:pt>
                <c:pt idx="4">
                  <c:v>511835.77</c:v>
                </c:pt>
                <c:pt idx="5">
                  <c:v>74035</c:v>
                </c:pt>
                <c:pt idx="6">
                  <c:v>697928.84</c:v>
                </c:pt>
                <c:pt idx="7">
                  <c:v>448397.63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FC6-4C59-A758-92342086DF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94831440"/>
        <c:axId val="594836536"/>
        <c:axId val="0"/>
      </c:bar3DChart>
      <c:catAx>
        <c:axId val="594831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94836536"/>
        <c:crosses val="autoZero"/>
        <c:auto val="1"/>
        <c:lblAlgn val="ctr"/>
        <c:lblOffset val="100"/>
        <c:noMultiLvlLbl val="0"/>
      </c:catAx>
      <c:valAx>
        <c:axId val="594836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94831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0864788385826772E-2"/>
          <c:y val="0.17695071500057116"/>
          <c:w val="0.93726021161417328"/>
          <c:h val="0.7674867269016530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руб.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Услуги судейства физкультурно-спортивного праздника, и услуги птренер по футболу (создана команда г. Мурино по футболу)</c:v>
                </c:pt>
                <c:pt idx="1">
                  <c:v>Заливка катка</c:v>
                </c:pt>
                <c:pt idx="2">
                  <c:v>Приобретение экипировки </c:v>
                </c:pt>
                <c:pt idx="3">
                  <c:v>Приобретение спортивного инвентаря, барьерного ограждения, раскладных столов и стульев</c:v>
                </c:pt>
                <c:pt idx="4">
                  <c:v>·        Приобретение спортивного реквизита и наградной продукции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153014.74</c:v>
                </c:pt>
                <c:pt idx="1">
                  <c:v>72499</c:v>
                </c:pt>
                <c:pt idx="2">
                  <c:v>58728.6</c:v>
                </c:pt>
                <c:pt idx="3">
                  <c:v>198822.01</c:v>
                </c:pt>
                <c:pt idx="4">
                  <c:v>317621.09000000003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C09-4CDB-971A-DCB7E8FBF3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94163696"/>
        <c:axId val="594162520"/>
        <c:axId val="0"/>
      </c:bar3DChart>
      <c:catAx>
        <c:axId val="594163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94162520"/>
        <c:crosses val="autoZero"/>
        <c:auto val="1"/>
        <c:lblAlgn val="ctr"/>
        <c:lblOffset val="100"/>
        <c:noMultiLvlLbl val="0"/>
      </c:catAx>
      <c:valAx>
        <c:axId val="594162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94163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руб.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4AF-4E75-A1EC-BEFB3EF21CDD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14AF-4E75-A1EC-BEFB3EF21CDD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4AF-4E75-A1EC-BEFB3EF21CD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Расходы на организацию Губернаторского молодежного трудового отряда</c:v>
                </c:pt>
                <c:pt idx="1">
                  <c:v>Арендная плата за помещение для молодежного Коворкинг-центра</c:v>
                </c:pt>
                <c:pt idx="2">
                  <c:v>Прочие расходы в рамках различных мероприятий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495161.78</c:v>
                </c:pt>
                <c:pt idx="1">
                  <c:v>3417093</c:v>
                </c:pt>
                <c:pt idx="2">
                  <c:v>4586523.46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4AF-4E75-A1EC-BEFB3EF21C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30734576"/>
        <c:axId val="527409872"/>
        <c:axId val="0"/>
      </c:bar3DChart>
      <c:catAx>
        <c:axId val="530734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7409872"/>
        <c:crosses val="autoZero"/>
        <c:auto val="1"/>
        <c:lblAlgn val="ctr"/>
        <c:lblOffset val="100"/>
        <c:noMultiLvlLbl val="0"/>
      </c:catAx>
      <c:valAx>
        <c:axId val="527409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30734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вид неналоговых</a:t>
            </a:r>
            <a:r>
              <a:rPr lang="ru-RU" sz="24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поступлений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stacked"/>
        <c:varyColors val="0"/>
        <c:ser>
          <c:idx val="2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spPr>
            <a:solidFill>
              <a:srgbClr val="C13F9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  <c:pt idx="1">
                  <c:v>Доходы, получаемые в виде арендной платы на земельные участки, государственная собственность на которые не разграничена </c:v>
                </c:pt>
                <c:pt idx="2">
                  <c:v>Доходы, получаемые в виде арендной платы, а также средства от продажи права на заключение договоров аренды указанных земельных участков</c:v>
                </c:pt>
                <c:pt idx="3">
                  <c:v>Доходы от сдачи в арену имущества, составляющего казну городских поселений (за исключением земельных участков)</c:v>
                </c:pt>
                <c:pt idx="4">
                  <c:v>Прочие поступления от использования имущества, находящегося в собственности городских поселений</c:v>
                </c:pt>
                <c:pt idx="5">
                  <c:v>Прочие доходы от компенсации затрат бюджетов сельских поселений</c:v>
                </c:pt>
                <c:pt idx="6">
                  <c:v>Доходы от продажи земельных участков, государственная собственность на которые не разграничена</c:v>
                </c:pt>
                <c:pt idx="7">
                  <c:v>Административные штрафы, установленные законами субъектов Российской Федерации об административных нарушениях</c:v>
                </c:pt>
              </c:strCache>
            </c:strRef>
          </c:cat>
          <c:val>
            <c:numRef>
              <c:f>Лист1!$B$2:$B$9</c:f>
              <c:numCache>
                <c:formatCode>#,##0.00</c:formatCode>
                <c:ptCount val="8"/>
                <c:pt idx="0">
                  <c:v>7002.5</c:v>
                </c:pt>
                <c:pt idx="1">
                  <c:v>3306</c:v>
                </c:pt>
                <c:pt idx="2" formatCode="General">
                  <c:v>218.1</c:v>
                </c:pt>
                <c:pt idx="3">
                  <c:v>3141</c:v>
                </c:pt>
                <c:pt idx="4" formatCode="General">
                  <c:v>337.4</c:v>
                </c:pt>
                <c:pt idx="5" formatCode="General">
                  <c:v>36.799999999999997</c:v>
                </c:pt>
                <c:pt idx="6">
                  <c:v>2160.5</c:v>
                </c:pt>
                <c:pt idx="7" formatCode="General">
                  <c:v>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CFE-4A72-A49E-06659F7BFE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532528824"/>
        <c:axId val="532526472"/>
      </c:barChart>
      <c:catAx>
        <c:axId val="5325288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32526472"/>
        <c:crosses val="autoZero"/>
        <c:auto val="1"/>
        <c:lblAlgn val="ctr"/>
        <c:lblOffset val="100"/>
        <c:noMultiLvlLbl val="0"/>
      </c:catAx>
      <c:valAx>
        <c:axId val="532526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32528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2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spPr>
            <a:solidFill>
              <a:srgbClr val="C13F9C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Дотации бюджетам городских поселений на выравнивание бюджетной обеспеченности</c:v>
                </c:pt>
                <c:pt idx="1">
                  <c:v>Субсидии бюджетам бюджетной системы на софинансирование капитальных вложений в объекты муниципальной собственности</c:v>
                </c:pt>
                <c:pt idx="2">
                  <c:v>Субсидии бюджетам на реализацию программ формирования современной городской среды</c:v>
                </c:pt>
                <c:pt idx="3">
                  <c:v>Прочие субсидии</c:v>
                </c:pt>
                <c:pt idx="4">
                  <c:v>Межбюджетные трансферты, передаваемые бюджетам городских поселений на финансовое обеспечение дорожной деятельности</c:v>
                </c:pt>
                <c:pt idx="5">
                  <c:v>Межбюджетные трансферты, передаваемые бюджетам городских поселений для компенсации дополнительных расходов</c:v>
                </c:pt>
                <c:pt idx="6">
                  <c:v>Прочие поступления</c:v>
                </c:pt>
              </c:strCache>
            </c:str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143508.79999999999</c:v>
                </c:pt>
                <c:pt idx="1">
                  <c:v>55332.3</c:v>
                </c:pt>
                <c:pt idx="2">
                  <c:v>34763.1</c:v>
                </c:pt>
                <c:pt idx="3">
                  <c:v>44278.6</c:v>
                </c:pt>
                <c:pt idx="4">
                  <c:v>36293</c:v>
                </c:pt>
                <c:pt idx="5">
                  <c:v>6190.7</c:v>
                </c:pt>
                <c:pt idx="6" formatCode="General">
                  <c:v>2796.8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ACC-45B6-A16F-7F5A9E2B3C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32528040"/>
        <c:axId val="532533528"/>
        <c:axId val="0"/>
      </c:bar3DChart>
      <c:catAx>
        <c:axId val="532528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32533528"/>
        <c:crosses val="autoZero"/>
        <c:auto val="1"/>
        <c:lblAlgn val="ctr"/>
        <c:lblOffset val="100"/>
        <c:noMultiLvlLbl val="0"/>
      </c:catAx>
      <c:valAx>
        <c:axId val="532533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32528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dirty="0" smtClean="0"/>
              <a:t>Общегосударственные вопросы</a:t>
            </a:r>
            <a:endParaRPr lang="ru-RU" sz="24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Функционирование высшего должностного лица субъекта Российской Федерации и муниципального образования</c:v>
                </c:pt>
                <c:pt idx="1">
                  <c:v>Функционирование законодательных (представительных) органов государственной власти и представительных органов муниципальных образований</c:v>
                </c:pt>
                <c:pt idx="2">
                  <c:v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 </c:v>
                </c:pt>
                <c:pt idx="3">
                  <c:v>Обеспечение проведения выборов</c:v>
                </c:pt>
                <c:pt idx="4">
                  <c:v>Другие общегосударственные вопросы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2009.9</c:v>
                </c:pt>
                <c:pt idx="1">
                  <c:v>6625.4</c:v>
                </c:pt>
                <c:pt idx="2">
                  <c:v>60459.8</c:v>
                </c:pt>
                <c:pt idx="3">
                  <c:v>1702.8</c:v>
                </c:pt>
                <c:pt idx="4">
                  <c:v>29734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250-4E78-A3BA-51F48DE3CA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9777232"/>
        <c:axId val="179778408"/>
        <c:axId val="0"/>
      </c:bar3DChart>
      <c:catAx>
        <c:axId val="179777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9778408"/>
        <c:crosses val="autoZero"/>
        <c:auto val="1"/>
        <c:lblAlgn val="ctr"/>
        <c:lblOffset val="100"/>
        <c:noMultiLvlLbl val="0"/>
      </c:catAx>
      <c:valAx>
        <c:axId val="179778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9777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i="0" dirty="0" smtClean="0">
                <a:latin typeface="Arial" panose="020B0604020202020204" pitchFamily="34" charset="0"/>
                <a:cs typeface="Arial" panose="020B0604020202020204" pitchFamily="34" charset="0"/>
              </a:rPr>
              <a:t>Национальная оборона, </a:t>
            </a:r>
            <a:r>
              <a:rPr lang="ru-RU" sz="2400" b="1" i="0" u="none" strike="noStrike" baseline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национальная безопасность и правоохранительная деятельность</a:t>
            </a:r>
            <a:r>
              <a:rPr lang="ru-RU" sz="2400" b="1" i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i="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Мобилизационная и вневойсковая подготовка</c:v>
                </c:pt>
                <c:pt idx="1">
                  <c:v>Предупреждение и ликвидация последствий чрезвычайных ситуаций и стихийных бедствий природного и техногенного характера</c:v>
                </c:pt>
                <c:pt idx="2">
                  <c:v>Защита населения и территории от чрезвычайных ситуаций природного и техногенного характера, пожарная безопасность</c:v>
                </c:pt>
                <c:pt idx="3">
                  <c:v>Другие вопросы в области национальной безопасности и правоохранительной деятельности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2377.6999999999998</c:v>
                </c:pt>
                <c:pt idx="1">
                  <c:v>1577.8</c:v>
                </c:pt>
                <c:pt idx="2" formatCode="General">
                  <c:v>227.7</c:v>
                </c:pt>
                <c:pt idx="3" formatCode="General">
                  <c:v>24.6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196-4F22-9CDE-6CA3EDA3A7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9776056"/>
        <c:axId val="179776840"/>
        <c:axId val="0"/>
      </c:bar3DChart>
      <c:catAx>
        <c:axId val="179776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9776840"/>
        <c:crosses val="autoZero"/>
        <c:auto val="1"/>
        <c:lblAlgn val="ctr"/>
        <c:lblOffset val="100"/>
        <c:noMultiLvlLbl val="0"/>
      </c:catAx>
      <c:valAx>
        <c:axId val="179776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9776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Национальная экономика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EE5-466E-AE25-94280B45881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EE5-466E-AE25-94280B45881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Дорожное хозяйство (дорожные фонды)</c:v>
                </c:pt>
                <c:pt idx="1">
                  <c:v>Другие вопросы в области национальной экономики 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52314</c:v>
                </c:pt>
                <c:pt idx="1">
                  <c:v>3258.3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EE5-466E-AE25-94280B4588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83725408"/>
        <c:axId val="583723056"/>
        <c:axId val="0"/>
      </c:bar3DChart>
      <c:catAx>
        <c:axId val="583725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83723056"/>
        <c:crosses val="autoZero"/>
        <c:auto val="1"/>
        <c:lblAlgn val="ctr"/>
        <c:lblOffset val="100"/>
        <c:noMultiLvlLbl val="0"/>
      </c:catAx>
      <c:valAx>
        <c:axId val="583723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83725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Жилищно-коммунальное хозяйство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Жилищное хозяйство</c:v>
                </c:pt>
                <c:pt idx="1">
                  <c:v>Коммунальное хозяйство</c:v>
                </c:pt>
                <c:pt idx="2">
                  <c:v>Благоустройство</c:v>
                </c:pt>
                <c:pt idx="3">
                  <c:v>Другие вопросы в области жилищно-коммунального хозяйства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37594.5</c:v>
                </c:pt>
                <c:pt idx="1">
                  <c:v>61342.9</c:v>
                </c:pt>
                <c:pt idx="2">
                  <c:v>104876.7</c:v>
                </c:pt>
                <c:pt idx="3">
                  <c:v>195865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495-490E-8A57-5885611E9C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83723448"/>
        <c:axId val="583724232"/>
        <c:axId val="0"/>
      </c:bar3DChart>
      <c:catAx>
        <c:axId val="583723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83724232"/>
        <c:crosses val="autoZero"/>
        <c:auto val="1"/>
        <c:lblAlgn val="ctr"/>
        <c:lblOffset val="100"/>
        <c:noMultiLvlLbl val="0"/>
      </c:catAx>
      <c:valAx>
        <c:axId val="583724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83723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dirty="0" smtClean="0"/>
              <a:t>Охрана</a:t>
            </a:r>
            <a:r>
              <a:rPr lang="ru-RU" sz="2400" b="1" baseline="0" dirty="0" smtClean="0"/>
              <a:t> окружающей среды, культура, молодежная политика, социальная политика, физическая культура и спорт, СМИ</a:t>
            </a:r>
            <a:endParaRPr lang="ru-RU" sz="24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Вопросы в области охраны окружающей среды</c:v>
                </c:pt>
                <c:pt idx="1">
                  <c:v>Молодежная политика и оздоровление детей</c:v>
                </c:pt>
                <c:pt idx="2">
                  <c:v>Культура</c:v>
                </c:pt>
                <c:pt idx="3">
                  <c:v>Пенсионное обеспечение</c:v>
                </c:pt>
                <c:pt idx="4">
                  <c:v>Социальное обеспечение населения</c:v>
                </c:pt>
                <c:pt idx="5">
                  <c:v>Физическая культура и спорт</c:v>
                </c:pt>
                <c:pt idx="6">
                  <c:v>Средства массовой информации</c:v>
                </c:pt>
              </c:strCache>
            </c:str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14686.7</c:v>
                </c:pt>
                <c:pt idx="1">
                  <c:v>8498.7999999999993</c:v>
                </c:pt>
                <c:pt idx="2">
                  <c:v>4556.6000000000004</c:v>
                </c:pt>
                <c:pt idx="3" formatCode="General">
                  <c:v>517.29999999999995</c:v>
                </c:pt>
                <c:pt idx="4" formatCode="General">
                  <c:v>900</c:v>
                </c:pt>
                <c:pt idx="5" formatCode="General">
                  <c:v>800.7</c:v>
                </c:pt>
                <c:pt idx="6">
                  <c:v>10343.6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BC5-4803-846E-E3D0A8001A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84152840"/>
        <c:axId val="584153624"/>
        <c:axId val="0"/>
      </c:bar3DChart>
      <c:catAx>
        <c:axId val="5841528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84153624"/>
        <c:crosses val="autoZero"/>
        <c:auto val="1"/>
        <c:lblAlgn val="ctr"/>
        <c:lblOffset val="100"/>
        <c:noMultiLvlLbl val="0"/>
      </c:catAx>
      <c:valAx>
        <c:axId val="5841536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84152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62" b="1" i="0" u="none" strike="noStrike" baseline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исполнение бюджета составляет </a:t>
            </a:r>
            <a:r>
              <a:rPr lang="ru-RU" sz="2400" b="1" i="0" u="sng" strike="noStrike" baseline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93 453 273,64 рублей</a:t>
            </a:r>
            <a:endParaRPr lang="ru-RU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D4351A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796-4574-BF37-39CD8BD326D6}"/>
              </c:ext>
            </c:extLst>
          </c:dPt>
          <c:dPt>
            <c:idx val="1"/>
            <c:bubble3D val="0"/>
            <c:spPr>
              <a:solidFill>
                <a:srgbClr val="DCC30E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E796-4574-BF37-39CD8BD326D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796-4574-BF37-39CD8BD326D6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fld id="{57730887-858C-4717-9065-CC840490EE65}" type="VALUE">
                      <a:rPr lang="en-US" sz="1800"/>
                      <a:pPr/>
                      <a:t>[ЗНАЧЕНИЕ]</a:t>
                    </a:fld>
                    <a:endParaRPr lang="ru-RU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796-4574-BF37-39CD8BD326D6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средства израсходованы на муниципальное задание</c:v>
                </c:pt>
                <c:pt idx="1">
                  <c:v>средства израсходованы по субсидии на иные цели (программы)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30700000</c:v>
                </c:pt>
                <c:pt idx="1">
                  <c:v>61753273.640000001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796-4574-BF37-39CD8BD326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6/15/2022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6/15/2022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6/15/2022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6/15/2022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6/15/2022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6/15/2022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6/15/2022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6/15/2022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6/15/2022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6/15/2022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6/15/2022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6/15/2022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6/15/2022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6/15/2022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6/15/2022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6/15/2022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6/15/2022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6/15/2022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0407" y="1047496"/>
            <a:ext cx="9541625" cy="4613471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ОТЧЕТ</a:t>
            </a:r>
            <a:b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исполнению </a:t>
            </a: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бюджета</a:t>
            </a:r>
            <a:b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</a:t>
            </a:r>
            <a:b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«Муринское городское поселение»</a:t>
            </a:r>
            <a:b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Всеволожского муниципального района</a:t>
            </a:r>
            <a:b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Ленинградской области</a:t>
            </a:r>
            <a:b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394576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667857471"/>
              </p:ext>
            </p:extLst>
          </p:nvPr>
        </p:nvGraphicFramePr>
        <p:xfrm>
          <a:off x="174567" y="149630"/>
          <a:ext cx="11887199" cy="6583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3371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430657928"/>
              </p:ext>
            </p:extLst>
          </p:nvPr>
        </p:nvGraphicFramePr>
        <p:xfrm>
          <a:off x="399011" y="141316"/>
          <a:ext cx="11421687" cy="6525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9251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9624" y="184150"/>
            <a:ext cx="10925175" cy="2016125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Отчёт по расходованию бюджетных средств 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МБУ «Центр 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благоустройства и строительства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2021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endParaRPr lang="ru-RU" sz="3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4048761925"/>
              </p:ext>
            </p:extLst>
          </p:nvPr>
        </p:nvGraphicFramePr>
        <p:xfrm>
          <a:off x="923925" y="2124075"/>
          <a:ext cx="10410825" cy="4524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1825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51" y="171450"/>
            <a:ext cx="11401424" cy="2105025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По муниципальным и федеральным программам МБУ «ЦБС» в 2021 году выполнены следующие работы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9600" y="2695575"/>
            <a:ext cx="9557525" cy="374808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1. Ремонтные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работы в рамках национального проекта «Безопасные и качественные дороги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Выполнен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комплекс работ по ремонту автомобильной дороги по адресу: Ленинградская область, Всеволожский район, город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Мурино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 деревня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Лаврики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» на общую сумму </a:t>
            </a:r>
            <a:r>
              <a:rPr lang="ru-RU" sz="3600" b="1" u="sng" dirty="0">
                <a:latin typeface="Arial" panose="020B0604020202020204" pitchFamily="34" charset="0"/>
                <a:cs typeface="Arial" panose="020B0604020202020204" pitchFamily="34" charset="0"/>
              </a:rPr>
              <a:t>36 292 960,87 рублей.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761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25150" cy="1701800"/>
          </a:xfrm>
        </p:spPr>
        <p:txBody>
          <a:bodyPr>
            <a:noAutofit/>
          </a:bodyPr>
          <a:lstStyle/>
          <a:p>
            <a:r>
              <a:rPr lang="ru-RU" sz="4000" dirty="0"/>
              <a:t>Приведено в нормативное состояние дорожное покрытие участков следующих </a:t>
            </a:r>
            <a:r>
              <a:rPr lang="ru-RU" sz="4000" dirty="0" smtClean="0"/>
              <a:t>дорог:</a:t>
            </a:r>
            <a:endParaRPr lang="ru-RU" sz="4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523061"/>
              </p:ext>
            </p:extLst>
          </p:nvPr>
        </p:nvGraphicFramePr>
        <p:xfrm>
          <a:off x="1447800" y="2276472"/>
          <a:ext cx="9496425" cy="42005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27742">
                  <a:extLst>
                    <a:ext uri="{9D8B030D-6E8A-4147-A177-3AD203B41FA5}">
                      <a16:colId xmlns:a16="http://schemas.microsoft.com/office/drawing/2014/main" xmlns="" val="3549103402"/>
                    </a:ext>
                  </a:extLst>
                </a:gridCol>
                <a:gridCol w="3868683">
                  <a:extLst>
                    <a:ext uri="{9D8B030D-6E8A-4147-A177-3AD203B41FA5}">
                      <a16:colId xmlns:a16="http://schemas.microsoft.com/office/drawing/2014/main" xmlns="" val="3842223539"/>
                    </a:ext>
                  </a:extLst>
                </a:gridCol>
              </a:tblGrid>
              <a:tr h="1400175"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Название / местоположение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DCC30E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Длина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57200"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(погонные метры)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DCC3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88683301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 Школьная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DCC30E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429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D4351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64114757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 Шоссе в </a:t>
                      </a:r>
                      <a:r>
                        <a:rPr lang="ru-RU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Лаврики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DCC30E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176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17586743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 Берёзовая аллея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DCC30E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189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D4351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36765699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 Лесная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DCC30E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360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176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94811272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а/д </a:t>
                      </a:r>
                      <a:r>
                        <a:rPr lang="ru-RU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</a:t>
                      </a:r>
                      <a:r>
                        <a:rPr lang="ru-RU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ru-RU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Лаврики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DCC30E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1 710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D4351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31654281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marL="449580"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Всего: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DCC30E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3 588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176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372742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07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410825" cy="330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err="1"/>
              <a:t>ул</a:t>
            </a:r>
            <a:r>
              <a:rPr lang="en-US" sz="4000" b="1" dirty="0"/>
              <a:t>. </a:t>
            </a:r>
            <a:r>
              <a:rPr lang="en-US" sz="4000" b="1" dirty="0" err="1"/>
              <a:t>Берёзовая</a:t>
            </a:r>
            <a:r>
              <a:rPr lang="en-US" sz="4000" b="1" dirty="0"/>
              <a:t> </a:t>
            </a:r>
            <a:r>
              <a:rPr lang="en-US" sz="4000" b="1" dirty="0" err="1"/>
              <a:t>аллея</a:t>
            </a:r>
            <a:endParaRPr lang="ru-RU" sz="4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5907" y="2066925"/>
            <a:ext cx="6148091" cy="33528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46790" y="2066925"/>
            <a:ext cx="4563762" cy="374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0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8124" y="135474"/>
            <a:ext cx="6005877" cy="6521939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63101" y="156462"/>
            <a:ext cx="5290773" cy="650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3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63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/>
              <a:t>ул</a:t>
            </a:r>
            <a:r>
              <a:rPr lang="en-US" b="1" dirty="0"/>
              <a:t>. </a:t>
            </a:r>
            <a:r>
              <a:rPr lang="en-US" b="1" dirty="0" err="1"/>
              <a:t>Лесная</a:t>
            </a:r>
            <a:endParaRPr lang="ru-RU" dirty="0"/>
          </a:p>
        </p:txBody>
      </p:sp>
      <p:pic>
        <p:nvPicPr>
          <p:cNvPr id="8" name="Объект 7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5" y="1977081"/>
            <a:ext cx="5024438" cy="3437982"/>
          </a:xfrm>
          <a:prstGeom prst="rect">
            <a:avLst/>
          </a:prstGeom>
          <a:noFill/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03626" y="1977081"/>
            <a:ext cx="5074069" cy="343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1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629900" cy="635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/>
              <a:t>ул</a:t>
            </a:r>
            <a:r>
              <a:rPr lang="en-US" b="1" dirty="0"/>
              <a:t>. </a:t>
            </a:r>
            <a:r>
              <a:rPr lang="en-US" b="1" dirty="0" err="1"/>
              <a:t>Школьная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4818" y="1924050"/>
            <a:ext cx="6012711" cy="3590925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26454" y="1910177"/>
            <a:ext cx="5311932" cy="360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19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620375" cy="1682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/>
              <a:t>ул</a:t>
            </a:r>
            <a:r>
              <a:rPr lang="en-US" b="1" dirty="0"/>
              <a:t>. </a:t>
            </a:r>
            <a:r>
              <a:rPr lang="en-US" b="1" dirty="0" err="1"/>
              <a:t>Шоссе</a:t>
            </a:r>
            <a:r>
              <a:rPr lang="en-US" b="1" dirty="0"/>
              <a:t> в </a:t>
            </a:r>
            <a:r>
              <a:rPr lang="en-US" b="1" dirty="0" err="1"/>
              <a:t>Лаврики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5276" y="2019299"/>
            <a:ext cx="6010646" cy="371091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4" y="2019299"/>
            <a:ext cx="5419725" cy="3710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766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9338" y="1014153"/>
            <a:ext cx="10431087" cy="54870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Общий объем доходов за 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2021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год,</a:t>
            </a:r>
          </a:p>
          <a:p>
            <a:pPr marL="0" indent="0" algn="ctr">
              <a:buNone/>
            </a:pP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поступивших в бюджет</a:t>
            </a:r>
          </a:p>
          <a:p>
            <a:pPr marL="0" indent="0" algn="ctr">
              <a:buNone/>
            </a:pP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образования, составляет</a:t>
            </a:r>
          </a:p>
          <a:p>
            <a:pPr marL="0" indent="0" algn="ctr">
              <a:buNone/>
            </a:pPr>
            <a:r>
              <a:rPr lang="en-US" sz="4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603</a:t>
            </a:r>
            <a:r>
              <a:rPr lang="ru-RU" sz="4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млн. </a:t>
            </a:r>
            <a:r>
              <a:rPr lang="ru-RU" sz="4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030 </a:t>
            </a:r>
            <a:r>
              <a:rPr lang="ru-RU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тыс. рублей,</a:t>
            </a:r>
          </a:p>
          <a:p>
            <a:pPr marL="0" indent="0" algn="ctr">
              <a:buNone/>
            </a:pPr>
            <a:endParaRPr lang="ru-RU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3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что </a:t>
            </a:r>
            <a:r>
              <a:rPr lang="ru-RU" sz="3200" u="sng" dirty="0">
                <a:latin typeface="Arial" panose="020B0604020202020204" pitchFamily="34" charset="0"/>
                <a:cs typeface="Arial" panose="020B0604020202020204" pitchFamily="34" charset="0"/>
              </a:rPr>
              <a:t>составляет </a:t>
            </a:r>
            <a:r>
              <a:rPr lang="ru-RU" sz="3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104 </a:t>
            </a:r>
            <a:r>
              <a:rPr lang="ru-RU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ru-RU" sz="3200" u="sng" dirty="0">
                <a:latin typeface="Arial" panose="020B0604020202020204" pitchFamily="34" charset="0"/>
                <a:cs typeface="Arial" panose="020B0604020202020204" pitchFamily="34" charset="0"/>
              </a:rPr>
              <a:t> от утверждённых показателей.</a:t>
            </a:r>
          </a:p>
        </p:txBody>
      </p:sp>
    </p:spTree>
    <p:extLst>
      <p:ext uri="{BB962C8B-B14F-4D97-AF65-F5344CB8AC3E}">
        <p14:creationId xmlns:p14="http://schemas.microsoft.com/office/powerpoint/2010/main" val="185239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10601325" cy="3302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а/</a:t>
            </a:r>
            <a:r>
              <a:rPr lang="en-US" b="1" dirty="0" err="1"/>
              <a:t>дорога</a:t>
            </a:r>
            <a:r>
              <a:rPr lang="en-US" b="1" dirty="0"/>
              <a:t> д </a:t>
            </a:r>
            <a:r>
              <a:rPr lang="en-US" b="1" dirty="0" err="1"/>
              <a:t>Лаврики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8600" y="2211989"/>
            <a:ext cx="5946639" cy="357974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60912" y="2211989"/>
            <a:ext cx="5373292" cy="357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67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199" y="422275"/>
            <a:ext cx="11058526" cy="6188075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Для обеспечения выполнения требований законодательства в области технического регулирования определены исполнители и заключены контракты на оказание услуг строительного контроля и инструментально-диагностического обследования отремонтированных участков дорог на сумму </a:t>
            </a:r>
            <a:r>
              <a:rPr lang="ru-RU" sz="3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550 000,00 рублей.</a:t>
            </a:r>
            <a:br>
              <a:rPr lang="ru-RU" sz="3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Разработана проектно-сметная документация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для реализации объекта «Строительство проезда от кармана вдоль Петровского бульвара (Магистраль №3) до Екатерининской улицы, для обеспечения транспортной доступности к учреждению начального и среднего общего образования (школы) на 1175 мест»</a:t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Сумма контракта по данному мероприятию составила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ru-RU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790 690,00 рублей</a:t>
            </a:r>
            <a:r>
              <a:rPr lang="ru-RU" sz="4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b="1" u="sng" dirty="0"/>
          </a:p>
        </p:txBody>
      </p:sp>
    </p:spTree>
    <p:extLst>
      <p:ext uri="{BB962C8B-B14F-4D97-AF65-F5344CB8AC3E}">
        <p14:creationId xmlns:p14="http://schemas.microsoft.com/office/powerpoint/2010/main" val="60856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муниципальной программе: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«Повышение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качества жизни населения муниципального образования «Муринского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городское поселение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«Всеволожского муниципального района Ленинградской области» на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2018-2021 годы».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Реализовано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мероприятие по строительно-монтажным работам по объекту: «Распределительный газопровод д.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Лаврики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Всеволожского района Ленинградской области». Источник финансирования бюджет Ленинградской области и бюджет МО.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Заключен муниципальный контракт и исполнен на сумму </a:t>
            </a:r>
            <a:r>
              <a:rPr lang="ru-RU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15 958 897,64 руб. </a:t>
            </a:r>
          </a:p>
        </p:txBody>
      </p:sp>
    </p:spTree>
    <p:extLst>
      <p:ext uri="{BB962C8B-B14F-4D97-AF65-F5344CB8AC3E}">
        <p14:creationId xmlns:p14="http://schemas.microsoft.com/office/powerpoint/2010/main" val="163305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075" y="0"/>
            <a:ext cx="11839575" cy="163512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обеспечения выполнения требований законодательства в области технического регулирования определены исполнители и заключены контракты на оказание услуг авторского надзора, строительного и технического контроля за ходом строительства на общую сумму </a:t>
            </a:r>
            <a:r>
              <a:rPr lang="ru-RU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554 720, 00 рублей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Схема расположения газопровода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5125" y="1452173"/>
            <a:ext cx="6677025" cy="529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5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44500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Распределительный газопровод д.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Лаврики</a:t>
            </a:r>
            <a:endParaRPr lang="ru-RU" sz="36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5750" y="1295353"/>
            <a:ext cx="5514975" cy="5355164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56024" y="1295353"/>
            <a:ext cx="5890680" cy="535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0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муниципальной программы: «Архитектура, градостроительство и благоустройство в муниципальном образовании «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Муринское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городское поселение» Всеволожского района Ленинградской области»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Сделано озеленение 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содержание 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зеленых насаждений на бульваре Менделеева и Охтинской аллее .</a:t>
            </a:r>
          </a:p>
          <a:p>
            <a:pPr marL="0" indent="0">
              <a:buNone/>
            </a:pP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В рамках данного договора подрядчиком высажены деревья на бульваре Менделеева, выполнены работы по содержанию зеленых насаждений на бульваре Менделеева и Охтинской аллее, в том числе проведена обрезка деревьев и живой изгороди на сумму </a:t>
            </a:r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ru-RU" sz="3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468 </a:t>
            </a:r>
            <a:r>
              <a:rPr lang="ru-RU" sz="3800" b="1" u="sng" dirty="0">
                <a:latin typeface="Arial" panose="020B0604020202020204" pitchFamily="34" charset="0"/>
                <a:cs typeface="Arial" panose="020B0604020202020204" pitchFamily="34" charset="0"/>
              </a:rPr>
              <a:t>120,00 рублей</a:t>
            </a:r>
            <a:r>
              <a:rPr lang="ru-RU" sz="4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281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зеленение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и содержание зеленых насаждений на бульваре Менделеева и Охтинской аллее</a:t>
            </a:r>
            <a:endParaRPr lang="ru-RU" sz="32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460" y="1590675"/>
            <a:ext cx="6237955" cy="49434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415" y="1611385"/>
            <a:ext cx="5163398" cy="492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2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В рамках выполнения муниципального задания МБУ «ЦБС» в 2021 году выполнены следующие работы: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Оказаны услуги по сервисному обслуживанию объектов уличного освещения и силовых сетей - 0,4кВ на части территории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г.Мурино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д.Лаврики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Общее количество по участкам №1-№11, №13-№14 принимаемых в обслуживание: светильников - 805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шт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; опоры освещения – 647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шт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; узлы учета электроэнергии – 18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шт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также был выполнен текущий ремонт   на сумму </a:t>
            </a:r>
            <a:r>
              <a:rPr lang="ru-RU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4 437 651,56 рублей</a:t>
            </a:r>
            <a:r>
              <a:rPr lang="ru-RU" sz="3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Разработана концепция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благоустройства общественной территории «Графский пруд» в соответствии с требованиями Всероссийского конкурса лучших проектов создания комфортной городской среды на сумму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</a:t>
            </a:r>
            <a:r>
              <a:rPr lang="ru-RU" sz="35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3500" b="1" u="sng" dirty="0">
                <a:latin typeface="Arial" panose="020B0604020202020204" pitchFamily="34" charset="0"/>
                <a:cs typeface="Arial" panose="020B0604020202020204" pitchFamily="34" charset="0"/>
              </a:rPr>
              <a:t>200 000,00 </a:t>
            </a:r>
            <a:r>
              <a:rPr lang="ru-RU" sz="35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рублей.</a:t>
            </a:r>
            <a:endParaRPr lang="ru-RU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83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197250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Отчёт по расходованию бюджетных средств  </a:t>
            </a:r>
            <a:r>
              <a:rPr lang="ru-RU" sz="4000" b="1" dirty="0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МБУ «Содержание и развитие территории» </a:t>
            </a:r>
            <a:r>
              <a:rPr lang="ru-RU" sz="2400" b="1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за 2021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065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 части обслуживания и содержания территории </a:t>
            </a:r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поселения: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5099924"/>
              </p:ext>
            </p:extLst>
          </p:nvPr>
        </p:nvGraphicFramePr>
        <p:xfrm>
          <a:off x="74815" y="1620982"/>
          <a:ext cx="12020203" cy="5170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0705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191193"/>
            <a:ext cx="10600113" cy="215299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Поступление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в бюджет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налоговых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доходов в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2021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году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составило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268 </a:t>
            </a:r>
            <a:r>
              <a:rPr lang="ru-RU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млн. </a:t>
            </a:r>
            <a:r>
              <a:rPr lang="ru-RU" sz="4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760 </a:t>
            </a:r>
            <a:r>
              <a:rPr lang="ru-RU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тыс. рублей</a:t>
            </a:r>
            <a:r>
              <a:rPr lang="ru-RU" sz="4000" u="sng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это </a:t>
            </a:r>
            <a:r>
              <a:rPr lang="ru-RU" sz="3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117%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от бюджетных назначений на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2021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увеличение произошло за счет увеличение поступлений налога на доход физических лиц.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041405160"/>
              </p:ext>
            </p:extLst>
          </p:nvPr>
        </p:nvGraphicFramePr>
        <p:xfrm>
          <a:off x="1969593" y="2949145"/>
          <a:ext cx="8370915" cy="3801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8950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5721525"/>
              </p:ext>
            </p:extLst>
          </p:nvPr>
        </p:nvGraphicFramePr>
        <p:xfrm>
          <a:off x="107950" y="66675"/>
          <a:ext cx="11912600" cy="6708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0400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7133464"/>
              </p:ext>
            </p:extLst>
          </p:nvPr>
        </p:nvGraphicFramePr>
        <p:xfrm>
          <a:off x="66675" y="107950"/>
          <a:ext cx="12036425" cy="6675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6181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9625" y="574675"/>
            <a:ext cx="10877550" cy="1016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Ямочный ремонт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433711"/>
            <a:ext cx="6324336" cy="4743252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150" y="1433711"/>
            <a:ext cx="5321300" cy="4759326"/>
          </a:xfrm>
        </p:spPr>
      </p:pic>
    </p:spTree>
    <p:extLst>
      <p:ext uri="{BB962C8B-B14F-4D97-AF65-F5344CB8AC3E}">
        <p14:creationId xmlns:p14="http://schemas.microsoft.com/office/powerpoint/2010/main" val="357768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Ремонт детских площадок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55139"/>
            <a:ext cx="6666257" cy="5026635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330" y="1555139"/>
            <a:ext cx="3207395" cy="5026635"/>
          </a:xfrm>
        </p:spPr>
      </p:pic>
    </p:spTree>
    <p:extLst>
      <p:ext uri="{BB962C8B-B14F-4D97-AF65-F5344CB8AC3E}">
        <p14:creationId xmlns:p14="http://schemas.microsoft.com/office/powerpoint/2010/main" val="205894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Нанесение разметки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7" y="1876624"/>
            <a:ext cx="6030913" cy="452318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363" y="1876624"/>
            <a:ext cx="5662878" cy="4523184"/>
          </a:xfrm>
        </p:spPr>
      </p:pic>
    </p:spTree>
    <p:extLst>
      <p:ext uri="{BB962C8B-B14F-4D97-AF65-F5344CB8AC3E}">
        <p14:creationId xmlns:p14="http://schemas.microsoft.com/office/powerpoint/2010/main" val="25716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Украшение города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33" y="1501512"/>
            <a:ext cx="3750731" cy="4999564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491520"/>
            <a:ext cx="6744536" cy="5009556"/>
          </a:xfrm>
        </p:spPr>
      </p:pic>
    </p:spTree>
    <p:extLst>
      <p:ext uri="{BB962C8B-B14F-4D97-AF65-F5344CB8AC3E}">
        <p14:creationId xmlns:p14="http://schemas.microsoft.com/office/powerpoint/2010/main" val="226197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Уборка и содержание кладбища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" y="1825625"/>
            <a:ext cx="6629400" cy="43513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130" y="1825625"/>
            <a:ext cx="2673995" cy="4351338"/>
          </a:xfrm>
        </p:spPr>
      </p:pic>
    </p:spTree>
    <p:extLst>
      <p:ext uri="{BB962C8B-B14F-4D97-AF65-F5344CB8AC3E}">
        <p14:creationId xmlns:p14="http://schemas.microsoft.com/office/powerpoint/2010/main" val="47766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Ремонт, покраска скамеек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18" y="2038350"/>
            <a:ext cx="6003595" cy="3375379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213" y="2038350"/>
            <a:ext cx="5951537" cy="3375379"/>
          </a:xfrm>
        </p:spPr>
      </p:pic>
    </p:spTree>
    <p:extLst>
      <p:ext uri="{BB962C8B-B14F-4D97-AF65-F5344CB8AC3E}">
        <p14:creationId xmlns:p14="http://schemas.microsoft.com/office/powerpoint/2010/main" val="408053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Очистка Графского пруда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12" y="1814710"/>
            <a:ext cx="5830888" cy="437316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14710"/>
            <a:ext cx="5830887" cy="4373165"/>
          </a:xfrm>
        </p:spPr>
      </p:pic>
    </p:spTree>
    <p:extLst>
      <p:ext uri="{BB962C8B-B14F-4D97-AF65-F5344CB8AC3E}">
        <p14:creationId xmlns:p14="http://schemas.microsoft.com/office/powerpoint/2010/main" val="310095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791305" cy="1804497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реализации мероприятий по муниципальной программе «Архитектура, градостроительство и благоустройство в муниципальном образовании «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Муринское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городское поселение» Всеволожского муниципального района Ленинградской области»</a:t>
            </a:r>
            <a:b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МБУ «СРТ» в 2021 году реализовано следующее: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5055821"/>
              </p:ext>
            </p:extLst>
          </p:nvPr>
        </p:nvGraphicFramePr>
        <p:xfrm>
          <a:off x="922713" y="2028305"/>
          <a:ext cx="10016750" cy="4713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7803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39940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Поступление неналоговых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доходов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2021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году составило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ru-RU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млн. </a:t>
            </a:r>
            <a:r>
              <a:rPr lang="ru-RU" sz="4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107 </a:t>
            </a:r>
            <a:r>
              <a:rPr lang="ru-RU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тыс. рублей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326261562"/>
              </p:ext>
            </p:extLst>
          </p:nvPr>
        </p:nvGraphicFramePr>
        <p:xfrm>
          <a:off x="951344" y="1945177"/>
          <a:ext cx="10503594" cy="4823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8303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941" y="665018"/>
            <a:ext cx="11837323" cy="4821382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3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подпрограмме 4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: «Благоустройство на территории муниципального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образования выполнено следующее: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работы по реконструкции детских и спортивных комплексов возле дома 36 по ул. Оборонная - </a:t>
            </a:r>
            <a:r>
              <a:rPr lang="ru-RU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1 928 295,00 рублей;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у дома 39 по ул. Боровая - </a:t>
            </a:r>
            <a:r>
              <a:rPr lang="ru-RU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1 421 705,00 рублей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; работы по строительному надзору на указанных объектах - </a:t>
            </a:r>
            <a:r>
              <a:rPr lang="ru-RU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42 799,96 рублей;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работы по реконструкции спортивной площадки в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Муринском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парке - </a:t>
            </a:r>
            <a:r>
              <a:rPr lang="ru-RU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6 878 371,63 рублей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; работы по строительному надзору на указанном объекте - </a:t>
            </a:r>
            <a:r>
              <a:rPr lang="ru-RU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148 828,41 рублей;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приобретение и установка детской-спортивной площадки в г.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Мурино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по ул. Оборонная за домом 32 (современный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воркаут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ru-RU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1 999 998,29 рублей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за счет средств областного бюджета и </a:t>
            </a:r>
            <a:r>
              <a:rPr lang="ru-RU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210 000,00 рублей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за счет средств местного бюджета;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работы по очистке территории вокруг Графского пруда, на сумму </a:t>
            </a:r>
            <a:r>
              <a:rPr lang="ru-RU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360 000,00 рублей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indent="0">
              <a:buNone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98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82745" cy="216194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рамках реализации программы Ленинградской области «Охрана окружающей среды Ленинградской области», в части установки контейнеров для раздельного накопления ТКО приобретено и установлено 23 контейнера – 10 шт. для сбора стекла и 13 шт. для сбора пластика на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сумму 210 000 рублей: 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8573888"/>
              </p:ext>
            </p:extLst>
          </p:nvPr>
        </p:nvGraphicFramePr>
        <p:xfrm>
          <a:off x="1120775" y="2527300"/>
          <a:ext cx="10009188" cy="3981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2001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По подпрограмме 5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: «Формирование комфортной городской среды на территории муниципального образования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выполнено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следующее: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964065"/>
              </p:ext>
            </p:extLst>
          </p:nvPr>
        </p:nvGraphicFramePr>
        <p:xfrm>
          <a:off x="1120775" y="1825625"/>
          <a:ext cx="10233025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2437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2840987"/>
              </p:ext>
            </p:extLst>
          </p:nvPr>
        </p:nvGraphicFramePr>
        <p:xfrm>
          <a:off x="382385" y="548640"/>
          <a:ext cx="10971415" cy="5628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9414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601662"/>
            <a:ext cx="10820400" cy="1223963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реализации мероприятий по муниципальной программе «Развитие и функционирование дорожно-транспортного комплекса муниципального образования «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Муринское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городское поселение» Всеволожского района Ленинградской области»</a:t>
            </a:r>
            <a:b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МБУ «СРТ» в 2021 году реализовано следующее:</a:t>
            </a:r>
            <a:b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0000" y="1949450"/>
            <a:ext cx="10233800" cy="435133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подпрограмме 1.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«Развитие дорожно-транспортной сети на территории муниципального образования «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Муринское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городское поселение» Всеволожского муниципального района Ленинградской области» выполнено следующее:</a:t>
            </a:r>
          </a:p>
          <a:p>
            <a:pPr marL="0" indent="0"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работы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 реализации КСОДД и ПОДД на территории муниципального образования и адаптация объектов дорожно-транспортной инфраструктуры для инвалидов и других маломобильных групп населения на сумму </a:t>
            </a:r>
            <a:r>
              <a:rPr lang="ru-RU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6 142 416,00 рублей</a:t>
            </a:r>
            <a:r>
              <a:rPr lang="ru-RU" sz="2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подпрограмме 2.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«Ремонт автомобильных дорог общего пользования местного значения на территории муниципального образования «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Муринское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городское поселение» Всеволожского муниципального района Ленинградской области» выполнено следующее:</a:t>
            </a:r>
          </a:p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- разработана проектно-сметная документация на два светофорных поста, а именно по ул. Шоссе в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Лаврики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и створе улицы Арсенальной и на перекрестке бульваров Менделеева 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Воронцовского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на сумму </a:t>
            </a:r>
            <a:r>
              <a:rPr lang="ru-RU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1 400 000,00 рублей;</a:t>
            </a:r>
          </a:p>
          <a:p>
            <a:pPr>
              <a:buFont typeface="Wingdings" panose="05000000000000000000" pitchFamily="2" charset="2"/>
              <a:buChar char="q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6060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49" y="231775"/>
            <a:ext cx="11182351" cy="130175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Отчёт по расходованию бюджетных средств  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МКУ «Центр муниципальных услуг»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 2021 год</a:t>
            </a:r>
            <a:r>
              <a:rPr lang="ru-RU" sz="18500" dirty="0"/>
              <a:t/>
            </a:r>
            <a:br>
              <a:rPr lang="ru-RU" sz="18500" dirty="0"/>
            </a:br>
            <a:endParaRPr lang="ru-RU" sz="6600" dirty="0"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448767645"/>
              </p:ext>
            </p:extLst>
          </p:nvPr>
        </p:nvGraphicFramePr>
        <p:xfrm>
          <a:off x="-1" y="1447801"/>
          <a:ext cx="12277725" cy="5324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3548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7176"/>
            <a:ext cx="11201400" cy="162877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В </a:t>
            </a:r>
            <a:r>
              <a:rPr lang="ru-RU" sz="2400" dirty="0"/>
              <a:t>рамках муниципальной целевой программы «Развитие физической культуры и массового спорта, туризма в муниципальном образовании «</a:t>
            </a:r>
            <a:r>
              <a:rPr lang="ru-RU" sz="2400" dirty="0" err="1"/>
              <a:t>Муринское</a:t>
            </a:r>
            <a:r>
              <a:rPr lang="ru-RU" sz="2400" dirty="0"/>
              <a:t> городское поселение</a:t>
            </a:r>
            <a:r>
              <a:rPr lang="ru-RU" sz="2400" dirty="0" smtClean="0"/>
              <a:t>» - </a:t>
            </a:r>
            <a:r>
              <a:rPr lang="ru-RU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800 685,44 руб.</a:t>
            </a:r>
            <a:endParaRPr lang="ru-RU" sz="105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589017325"/>
              </p:ext>
            </p:extLst>
          </p:nvPr>
        </p:nvGraphicFramePr>
        <p:xfrm>
          <a:off x="-114300" y="1533524"/>
          <a:ext cx="12392025" cy="5210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6492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820400" cy="1511300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В рамках целевой программы «Развитие молодёжной политики, межнациональных и межконфессиональных отношений в муниципальном образовании «</a:t>
            </a:r>
            <a:r>
              <a:rPr lang="ru-RU" sz="2400" dirty="0" err="1"/>
              <a:t>Муринское</a:t>
            </a:r>
            <a:r>
              <a:rPr lang="ru-RU" sz="2400" dirty="0"/>
              <a:t> городское </a:t>
            </a:r>
            <a:r>
              <a:rPr lang="ru-RU" sz="2400" dirty="0" smtClean="0"/>
              <a:t>поселение»</a:t>
            </a:r>
            <a:r>
              <a:rPr lang="ru-RU" sz="2800" dirty="0" smtClean="0"/>
              <a:t> - </a:t>
            </a:r>
            <a:r>
              <a:rPr lang="ru-RU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8 498 778,24 руб</a:t>
            </a:r>
            <a:r>
              <a:rPr lang="ru-RU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5136652"/>
              </p:ext>
            </p:extLst>
          </p:nvPr>
        </p:nvGraphicFramePr>
        <p:xfrm>
          <a:off x="590551" y="1876426"/>
          <a:ext cx="10944224" cy="4676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4979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Коворкинг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79636"/>
            <a:ext cx="5351086" cy="300998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478" y="3272505"/>
            <a:ext cx="4963322" cy="330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0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Футбольная команда «Мурино»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433" y="1825625"/>
            <a:ext cx="5783709" cy="4351338"/>
          </a:xfrm>
        </p:spPr>
      </p:pic>
    </p:spTree>
    <p:extLst>
      <p:ext uri="{BB962C8B-B14F-4D97-AF65-F5344CB8AC3E}">
        <p14:creationId xmlns:p14="http://schemas.microsoft.com/office/powerpoint/2010/main" val="107593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Безвозмездные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поступления </a:t>
            </a:r>
            <a:b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бюджет в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2021 году составили </a:t>
            </a:r>
            <a:b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323 </a:t>
            </a:r>
            <a:r>
              <a:rPr lang="ru-RU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млн. </a:t>
            </a:r>
            <a:r>
              <a:rPr lang="ru-RU" sz="4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163 </a:t>
            </a:r>
            <a:r>
              <a:rPr lang="ru-RU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тыс. </a:t>
            </a:r>
            <a:r>
              <a:rPr lang="ru-RU" sz="4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рублей.</a:t>
            </a:r>
            <a:endParaRPr lang="ru-RU" sz="4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087891194"/>
              </p:ext>
            </p:extLst>
          </p:nvPr>
        </p:nvGraphicFramePr>
        <p:xfrm>
          <a:off x="56803" y="1886989"/>
          <a:ext cx="12078393" cy="49710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5822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Массовые мероприятия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52" y="1364306"/>
            <a:ext cx="3211499" cy="240862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666" y="1433384"/>
            <a:ext cx="2448182" cy="32642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49" y="3772930"/>
            <a:ext cx="3232322" cy="21548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746" y="4718736"/>
            <a:ext cx="2516102" cy="18870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651" y="1433384"/>
            <a:ext cx="5583996" cy="418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0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Библиотека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72" y="1611442"/>
            <a:ext cx="3311851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991" y="1611442"/>
            <a:ext cx="5924796" cy="417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6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10620375" cy="84455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Отчёт по расходованию 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бюджетных 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средств 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МБУ 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«Редакция 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газеты "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Муринская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панорама"» за 2021 год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400" y="1543050"/>
            <a:ext cx="11896725" cy="51625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было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выпущено 36 номеров газеты «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Муринская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панорама» общим тиражом 132 000 экз. в сумме – </a:t>
            </a:r>
            <a:r>
              <a:rPr lang="ru-RU" b="1" u="sng" dirty="0">
                <a:latin typeface="Arial" panose="020B0604020202020204" pitchFamily="34" charset="0"/>
                <a:cs typeface="Arial" panose="020B0604020202020204" pitchFamily="34" charset="0"/>
              </a:rPr>
              <a:t>1 488 348,00 рублей</a:t>
            </a:r>
            <a:r>
              <a:rPr lang="ru-RU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ru-RU" sz="24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3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338" y="2477193"/>
            <a:ext cx="6119033" cy="41426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883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075" y="266700"/>
            <a:ext cx="11639550" cy="6334125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Для дальнейшего развития информационного обеспечения муниципального образования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создана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медиастудия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Затраты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 ремонт помещения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медиастудии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составили – </a:t>
            </a:r>
            <a:r>
              <a:rPr lang="ru-RU" b="1" u="sng" dirty="0">
                <a:latin typeface="Arial" panose="020B0604020202020204" pitchFamily="34" charset="0"/>
                <a:cs typeface="Arial" panose="020B0604020202020204" pitchFamily="34" charset="0"/>
              </a:rPr>
              <a:t>867 411,00 рублей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закупку оборудования - </a:t>
            </a:r>
            <a:r>
              <a:rPr lang="ru-RU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1 496 259,61 рублей.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3295650"/>
            <a:ext cx="5535930" cy="3404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080" y="3295650"/>
            <a:ext cx="5503545" cy="34048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269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47825" y="2243432"/>
            <a:ext cx="8858249" cy="2308324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Спасибо за внимание!</a:t>
            </a:r>
            <a:endParaRPr lang="ru-RU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693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8807" y="786534"/>
            <a:ext cx="10226873" cy="499912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Объем расходов бюджета</a:t>
            </a:r>
          </a:p>
          <a:p>
            <a:pPr marL="0" indent="0" algn="ctr">
              <a:buNone/>
            </a:pP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</a:t>
            </a:r>
          </a:p>
          <a:p>
            <a:pPr marL="0" indent="0" algn="ctr">
              <a:buNone/>
            </a:pP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2021 </a:t>
            </a: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год составил</a:t>
            </a:r>
          </a:p>
          <a:p>
            <a:pPr marL="0" indent="0" algn="ctr">
              <a:buNone/>
            </a:pPr>
            <a:r>
              <a:rPr lang="ru-RU" sz="4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600 </a:t>
            </a:r>
            <a:r>
              <a:rPr lang="ru-RU" sz="4400" b="1" u="sng" dirty="0">
                <a:latin typeface="Arial" panose="020B0604020202020204" pitchFamily="34" charset="0"/>
                <a:cs typeface="Arial" panose="020B0604020202020204" pitchFamily="34" charset="0"/>
              </a:rPr>
              <a:t>млн. </a:t>
            </a:r>
            <a:r>
              <a:rPr lang="ru-RU" sz="4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294 </a:t>
            </a:r>
            <a:r>
              <a:rPr lang="ru-RU" sz="4400" b="1" u="sng" dirty="0">
                <a:latin typeface="Arial" panose="020B0604020202020204" pitchFamily="34" charset="0"/>
                <a:cs typeface="Arial" panose="020B0604020202020204" pitchFamily="34" charset="0"/>
              </a:rPr>
              <a:t>тыс. рублей,</a:t>
            </a:r>
          </a:p>
          <a:p>
            <a:pPr marL="0" indent="0" algn="ctr">
              <a:buNone/>
            </a:pPr>
            <a:endParaRPr lang="ru-R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утверждённом плане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648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млн.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728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тыс. рублей,</a:t>
            </a:r>
          </a:p>
          <a:p>
            <a:pPr marL="0" indent="0" algn="ctr">
              <a:buNone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что составляет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92,5%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03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187808255"/>
              </p:ext>
            </p:extLst>
          </p:nvPr>
        </p:nvGraphicFramePr>
        <p:xfrm>
          <a:off x="120073" y="91441"/>
          <a:ext cx="11966632" cy="6666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0203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054415401"/>
              </p:ext>
            </p:extLst>
          </p:nvPr>
        </p:nvGraphicFramePr>
        <p:xfrm>
          <a:off x="99753" y="157942"/>
          <a:ext cx="11962013" cy="6600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3804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556338364"/>
              </p:ext>
            </p:extLst>
          </p:nvPr>
        </p:nvGraphicFramePr>
        <p:xfrm>
          <a:off x="91440" y="66503"/>
          <a:ext cx="12020203" cy="6708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473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лубина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TM04033923[[fn=Глубина]]</Template>
  <TotalTime>588</TotalTime>
  <Words>1214</Words>
  <Application>Microsoft Office PowerPoint</Application>
  <PresentationFormat>Широкоэкранный</PresentationFormat>
  <Paragraphs>105</Paragraphs>
  <Slides>54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60" baseType="lpstr">
      <vt:lpstr>MS Mincho</vt:lpstr>
      <vt:lpstr>Aharoni</vt:lpstr>
      <vt:lpstr>Arial</vt:lpstr>
      <vt:lpstr>Corbel</vt:lpstr>
      <vt:lpstr>Wingdings</vt:lpstr>
      <vt:lpstr>Глубина</vt:lpstr>
      <vt:lpstr>ОТЧЕТ по исполнению бюджета муниципального образования «Муринское городское поселение» Всеволожского муниципального района Ленинградской области за 2021 год</vt:lpstr>
      <vt:lpstr>Презентация PowerPoint</vt:lpstr>
      <vt:lpstr> Поступление в бюджет  налоговых доходов в 2021 году составило 268 млн. 760 тыс. рублей.  это 117% от бюджетных назначений на 2021 год. увеличение произошло за счет увеличение поступлений налога на доход физических лиц.</vt:lpstr>
      <vt:lpstr>Поступление неналоговых  доходов в 2021 году составило  11 млн. 107 тыс. рублей</vt:lpstr>
      <vt:lpstr>Безвозмездные поступления  в бюджет в 2021 году составили  323 млн. 163 тыс. рублей.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Отчёт по расходованию бюджетных средств МБУ «Центр благоустройства и строительства» за 2021 год</vt:lpstr>
      <vt:lpstr>По муниципальным и федеральным программам МБУ «ЦБС» в 2021 году выполнены следующие работы:</vt:lpstr>
      <vt:lpstr>Приведено в нормативное состояние дорожное покрытие участков следующих дорог:</vt:lpstr>
      <vt:lpstr>ул. Берёзовая аллея</vt:lpstr>
      <vt:lpstr>Презентация PowerPoint</vt:lpstr>
      <vt:lpstr>ул. Лесная</vt:lpstr>
      <vt:lpstr>ул. Школьная</vt:lpstr>
      <vt:lpstr>ул. Шоссе в Лаврики</vt:lpstr>
      <vt:lpstr>а/дорога д Лаврики</vt:lpstr>
      <vt:lpstr>2. Для обеспечения выполнения требований законодательства в области технического регулирования определены исполнители и заключены контракты на оказание услуг строительного контроля и инструментально-диагностического обследования отремонтированных участков дорог на сумму 550 000,00 рублей.  3. Разработана проектно-сметная документация для реализации объекта «Строительство проезда от кармана вдоль Петровского бульвара (Магистраль №3) до Екатерининской улицы, для обеспечения транспортной доступности к учреждению начального и среднего общего образования (школы) на 1175 мест» Сумма контракта по данному мероприятию составила  6 790 690,00 рублей. </vt:lpstr>
      <vt:lpstr>По муниципальной программе: «Повышение качества жизни населения муниципального образования «Муринского городское поселение «Всеволожского муниципального района Ленинградской области» на 2018-2021 годы».</vt:lpstr>
      <vt:lpstr>Для обеспечения выполнения требований законодательства в области технического регулирования определены исполнители и заключены контракты на оказание услуг авторского надзора, строительного и технического контроля за ходом строительства на общую сумму 554 720, 00 рублей. Схема расположения газопровода</vt:lpstr>
      <vt:lpstr>Распределительный газопровод д. Лаврики</vt:lpstr>
      <vt:lpstr>По муниципальной программы: «Архитектура, градостроительство и благоустройство в муниципальном образовании «Муринское городское поселение» Всеволожского района Ленинградской области»</vt:lpstr>
      <vt:lpstr>Озеленение и содержание зеленых насаждений на бульваре Менделеева и Охтинской аллее</vt:lpstr>
      <vt:lpstr>В рамках выполнения муниципального задания МБУ «ЦБС» в 2021 году выполнены следующие работы:</vt:lpstr>
      <vt:lpstr>Отчёт по расходованию бюджетных средств  МБУ «Содержание и развитие территории» за 2021 год</vt:lpstr>
      <vt:lpstr>В части обслуживания и содержания территории поселения:</vt:lpstr>
      <vt:lpstr>Презентация PowerPoint</vt:lpstr>
      <vt:lpstr>Презентация PowerPoint</vt:lpstr>
      <vt:lpstr>Ямочный ремонт</vt:lpstr>
      <vt:lpstr>Ремонт детских площадок</vt:lpstr>
      <vt:lpstr>Нанесение разметки</vt:lpstr>
      <vt:lpstr>Украшение города</vt:lpstr>
      <vt:lpstr>Уборка и содержание кладбища</vt:lpstr>
      <vt:lpstr>Ремонт, покраска скамеек</vt:lpstr>
      <vt:lpstr>Очистка Графского пруда</vt:lpstr>
      <vt:lpstr>В рамках реализации мероприятий по муниципальной программе «Архитектура, градостроительство и благоустройство в муниципальном образовании «Муринское городское поселение» Всеволожского муниципального района Ленинградской области» МБУ «СРТ» в 2021 году реализовано следующее: </vt:lpstr>
      <vt:lpstr>Презентация PowerPoint</vt:lpstr>
      <vt:lpstr>В рамках реализации программы Ленинградской области «Охрана окружающей среды Ленинградской области», в части установки контейнеров для раздельного накопления ТКО приобретено и установлено 23 контейнера – 10 шт. для сбора стекла и 13 шт. для сбора пластика на сумму 210 000 рублей: </vt:lpstr>
      <vt:lpstr>По подпрограмме 5: «Формирование комфортной городской среды на территории муниципального образования выполнено следующее:</vt:lpstr>
      <vt:lpstr>Презентация PowerPoint</vt:lpstr>
      <vt:lpstr>В рамках реализации мероприятий по муниципальной программе «Развитие и функционирование дорожно-транспортного комплекса муниципального образования «Муринское городское поселение» Всеволожского района Ленинградской области» МБУ «СРТ» в 2021 году реализовано следующее: </vt:lpstr>
      <vt:lpstr>  Отчёт по расходованию бюджетных средств  МКУ «Центр муниципальных услуг» за 2021 год </vt:lpstr>
      <vt:lpstr>В рамках муниципальной целевой программы «Развитие физической культуры и массового спорта, туризма в муниципальном образовании «Муринское городское поселение» - 800 685,44 руб.</vt:lpstr>
      <vt:lpstr>В рамках целевой программы «Развитие молодёжной политики, межнациональных и межконфессиональных отношений в муниципальном образовании «Муринское городское поселение» - 8 498 778,24 руб.</vt:lpstr>
      <vt:lpstr>Коворкинг</vt:lpstr>
      <vt:lpstr>Футбольная команда «Мурино»</vt:lpstr>
      <vt:lpstr>Массовые мероприятия</vt:lpstr>
      <vt:lpstr>Библиотека</vt:lpstr>
      <vt:lpstr>Отчёт по расходованию бюджетных средств МБУ «Редакция газеты "Муринская панорама"» за 2021 год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по Исполнению бюджета муниципального образования «Муринское городское поселение» Всеволожского муниципального района Ленинградской области за 2021 год</dc:title>
  <dc:creator>Каворкинг-1</dc:creator>
  <cp:lastModifiedBy>Арина</cp:lastModifiedBy>
  <cp:revision>80</cp:revision>
  <dcterms:created xsi:type="dcterms:W3CDTF">2022-05-26T07:36:24Z</dcterms:created>
  <dcterms:modified xsi:type="dcterms:W3CDTF">2022-06-15T05:59:46Z</dcterms:modified>
</cp:coreProperties>
</file>